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Roboto" panose="02000000000000000000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C8F9676-397A-4FDC-9510-ABE31C1E977C}">
  <a:tblStyle styleId="{CC8F9676-397A-4FDC-9510-ABE31C1E977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1905"/>
  </p:normalViewPr>
  <p:slideViewPr>
    <p:cSldViewPr snapToGrid="0" snapToObjects="1">
      <p:cViewPr varScale="1">
        <p:scale>
          <a:sx n="104" d="100"/>
          <a:sy n="104" d="100"/>
        </p:scale>
        <p:origin x="14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12b1e88f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12b1e88f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12b27fe832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12b27fe832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12b27fe832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10" name="Google Shape;110;g212b27fe832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2b651db5e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g22b651db5e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12b27fe832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36" name="Google Shape;136;g212b27fe832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56" name="Google Shape;15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12b1e88fd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75" name="Google Shape;175;g212b1e88fd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reethac.github.io/" TargetMode="External"/><Relationship Id="rId5" Type="http://schemas.openxmlformats.org/officeDocument/2006/relationships/hyperlink" Target="https://twitter.com/PreethaChatterj" TargetMode="External"/><Relationship Id="rId4" Type="http://schemas.openxmlformats.org/officeDocument/2006/relationships/hyperlink" Target="mailto:preetha.chatterjee@drexel.edu" TargetMode="External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reethac.github.io/files/ICSE_NIER_2023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481500" y="737226"/>
            <a:ext cx="9144000" cy="2270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Emotion Awareness: Dimensions of Trust in </a:t>
            </a:r>
            <a:br>
              <a:rPr lang="en-US"/>
            </a:br>
            <a:r>
              <a:rPr lang="en-US"/>
              <a:t>Software Engineering</a:t>
            </a:r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481500" y="3571400"/>
            <a:ext cx="6478800" cy="165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Dr. Preetha Chatterjee</a:t>
            </a:r>
            <a:br>
              <a:rPr lang="en-US" sz="20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-US" sz="20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Assistant Professor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br>
              <a:rPr lang="en-US" sz="1600">
                <a:solidFill>
                  <a:srgbClr val="BD5D3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en-US" sz="1600">
                <a:solidFill>
                  <a:srgbClr val="BD5D3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SOftware Engineering and Analytics Research (SOAR) Lab</a:t>
            </a:r>
            <a:br>
              <a:rPr lang="en-US" sz="2600">
                <a:solidFill>
                  <a:srgbClr val="BD5D38"/>
                </a:solidFill>
              </a:rPr>
            </a:br>
            <a:r>
              <a:rPr lang="en-US" sz="1600">
                <a:solidFill>
                  <a:srgbClr val="BD5D3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Drexel University, USA</a:t>
            </a:r>
            <a:endParaRPr sz="2600">
              <a:solidFill>
                <a:srgbClr val="BD5D38"/>
              </a:solidFill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296400" y="249675"/>
            <a:ext cx="622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/>
              <a:t>It Will Never Work in Theory: Live! April 2023</a:t>
            </a:r>
            <a:endParaRPr i="1"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1025" y="249675"/>
            <a:ext cx="2935025" cy="7723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 txBox="1"/>
          <p:nvPr/>
        </p:nvSpPr>
        <p:spPr>
          <a:xfrm>
            <a:off x="547353" y="5566017"/>
            <a:ext cx="11097300" cy="908100"/>
          </a:xfrm>
          <a:prstGeom prst="rect">
            <a:avLst/>
          </a:prstGeom>
          <a:solidFill>
            <a:srgbClr val="F7CAAC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           </a:t>
            </a:r>
            <a:r>
              <a:rPr lang="en-US" sz="1700" b="0" i="0" u="sng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preetha.chatterjee@drexel.edu</a:t>
            </a:r>
            <a:r>
              <a:rPr lang="en-US" sz="17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</a:t>
            </a:r>
            <a:r>
              <a:rPr lang="en-US" sz="1700" b="0" i="0" u="sng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@PreethaChatterj</a:t>
            </a:r>
            <a:r>
              <a:rPr lang="en-US" sz="17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                        </a:t>
            </a:r>
            <a:r>
              <a:rPr lang="en-US" sz="1700" b="0" i="0" u="sng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https://preethac.github.io</a:t>
            </a:r>
            <a:r>
              <a:rPr lang="en-US" sz="17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13" descr="Shape&#10;&#10;Description automatically generated with low confidenc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8480" y="5891471"/>
            <a:ext cx="345236" cy="345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 descr="Shape&#10;&#10;Description automatically generated with low confidenc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055475" y="5837816"/>
            <a:ext cx="364533" cy="364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 descr="Shape&#10;&#10;Description automatically generated with low confidenc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901886" y="5847466"/>
            <a:ext cx="345235" cy="345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2192000" cy="1325700"/>
          </a:xfrm>
          <a:prstGeom prst="rect">
            <a:avLst/>
          </a:prstGeom>
          <a:solidFill>
            <a:srgbClr val="F7CAAC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</a:pPr>
            <a:r>
              <a:rPr lang="en-US" sz="3200">
                <a:solidFill>
                  <a:srgbClr val="3F3F3F"/>
                </a:solidFill>
              </a:rPr>
              <a:t>Trust and Coordination in SE</a:t>
            </a:r>
            <a:endParaRPr/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8950" y="4137575"/>
            <a:ext cx="6265225" cy="15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475" y="1762825"/>
            <a:ext cx="5481826" cy="182426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/>
          <p:nvPr/>
        </p:nvSpPr>
        <p:spPr>
          <a:xfrm>
            <a:off x="2152650" y="2891575"/>
            <a:ext cx="1621500" cy="4827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4"/>
          <p:cNvSpPr/>
          <p:nvPr/>
        </p:nvSpPr>
        <p:spPr>
          <a:xfrm>
            <a:off x="6485300" y="4380900"/>
            <a:ext cx="1885500" cy="4047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25700"/>
          </a:xfrm>
          <a:prstGeom prst="rect">
            <a:avLst/>
          </a:prstGeom>
          <a:solidFill>
            <a:srgbClr val="F7CAAC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</a:pPr>
            <a:r>
              <a:rPr lang="en-US" sz="3200"/>
              <a:t>What is Trust?</a:t>
            </a:r>
            <a:endParaRPr/>
          </a:p>
        </p:txBody>
      </p:sp>
      <p:sp>
        <p:nvSpPr>
          <p:cNvPr id="106" name="Google Shape;106;p15"/>
          <p:cNvSpPr txBox="1"/>
          <p:nvPr/>
        </p:nvSpPr>
        <p:spPr>
          <a:xfrm>
            <a:off x="680550" y="2459925"/>
            <a:ext cx="10830900" cy="25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US" sz="2500" b="0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overall willingness of virtual team members to rely on one another that results from the aggregate of potential trust dimensions that are achieved through socio-emotional and task process and supported by technology capabilities</a:t>
            </a:r>
            <a:r>
              <a:rPr lang="en-US"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28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                       </a:t>
            </a:r>
            <a:r>
              <a:rPr lang="en-US" sz="1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-  Mitchell &amp; Zigurs, 2009</a:t>
            </a:r>
            <a:endParaRPr sz="1800" b="1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5"/>
          <p:cNvSpPr txBox="1">
            <a:spLocks noGrp="1"/>
          </p:cNvSpPr>
          <p:nvPr>
            <p:ph type="title"/>
          </p:nvPr>
        </p:nvSpPr>
        <p:spPr>
          <a:xfrm rot="-169">
            <a:off x="0" y="5045762"/>
            <a:ext cx="12192000" cy="174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</a:pPr>
            <a:r>
              <a:rPr lang="en-US" sz="4000">
                <a:solidFill>
                  <a:srgbClr val="FF0000"/>
                </a:solidFill>
              </a:rPr>
              <a:t>Complex Psychological Concept!! </a:t>
            </a:r>
            <a:endParaRPr sz="52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695100"/>
          </a:xfrm>
          <a:prstGeom prst="rect">
            <a:avLst/>
          </a:prstGeom>
          <a:solidFill>
            <a:srgbClr val="F7CAAC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</a:pPr>
            <a:r>
              <a:rPr lang="en-US" sz="3200">
                <a:solidFill>
                  <a:srgbClr val="3F3F3F"/>
                </a:solidFill>
              </a:rPr>
              <a:t>Dimensions of Trust: Factors that implicitly drive your decisions!</a:t>
            </a:r>
            <a:endParaRPr sz="1500">
              <a:solidFill>
                <a:srgbClr val="3F3F3F"/>
              </a:solidFill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2288925" y="977475"/>
            <a:ext cx="2435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endParaRPr sz="28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950" y="836325"/>
            <a:ext cx="1321975" cy="159387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 txBox="1"/>
          <p:nvPr/>
        </p:nvSpPr>
        <p:spPr>
          <a:xfrm>
            <a:off x="7819825" y="977475"/>
            <a:ext cx="3708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Institutional</a:t>
            </a:r>
            <a:endParaRPr sz="28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p16"/>
          <p:cNvPicPr preferRelativeResize="0"/>
          <p:nvPr/>
        </p:nvPicPr>
        <p:blipFill rotWithShape="1">
          <a:blip r:embed="rId4">
            <a:alphaModFix/>
          </a:blip>
          <a:srcRect l="8759" t="5351" r="7656" b="8752"/>
          <a:stretch/>
        </p:blipFill>
        <p:spPr>
          <a:xfrm>
            <a:off x="966950" y="2782050"/>
            <a:ext cx="1211075" cy="124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6725" y="836325"/>
            <a:ext cx="1448901" cy="144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9713" y="2626149"/>
            <a:ext cx="1062954" cy="124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70189" y="4211550"/>
            <a:ext cx="1321976" cy="132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15550" y="4401575"/>
            <a:ext cx="1321975" cy="132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 txBox="1"/>
          <p:nvPr/>
        </p:nvSpPr>
        <p:spPr>
          <a:xfrm>
            <a:off x="2288925" y="4486825"/>
            <a:ext cx="2435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Competence</a:t>
            </a:r>
            <a:br>
              <a:rPr lang="en-US" sz="28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8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6"/>
          <p:cNvSpPr txBox="1"/>
          <p:nvPr/>
        </p:nvSpPr>
        <p:spPr>
          <a:xfrm>
            <a:off x="2237525" y="2855463"/>
            <a:ext cx="2435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Commitment</a:t>
            </a:r>
            <a:br>
              <a:rPr lang="en-US" sz="28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8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7916000" y="4494700"/>
            <a:ext cx="2092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Transferred</a:t>
            </a:r>
            <a:endParaRPr sz="28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7819825" y="2782050"/>
            <a:ext cx="3708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Personality</a:t>
            </a:r>
            <a:endParaRPr sz="28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25700"/>
          </a:xfrm>
          <a:prstGeom prst="rect">
            <a:avLst/>
          </a:prstGeom>
          <a:solidFill>
            <a:srgbClr val="F7CAAC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</a:pPr>
            <a:r>
              <a:rPr lang="en-US" sz="3200"/>
              <a:t>Preliminary Study</a:t>
            </a:r>
            <a:endParaRPr/>
          </a:p>
        </p:txBody>
      </p:sp>
      <p:sp>
        <p:nvSpPr>
          <p:cNvPr id="130" name="Google Shape;130;p17"/>
          <p:cNvSpPr txBox="1"/>
          <p:nvPr/>
        </p:nvSpPr>
        <p:spPr>
          <a:xfrm>
            <a:off x="3919475" y="3706825"/>
            <a:ext cx="1870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8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100 Pull Requests</a:t>
            </a:r>
            <a:endParaRPr sz="1800" b="1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660715" y="6171680"/>
            <a:ext cx="11097300" cy="594738"/>
          </a:xfrm>
          <a:prstGeom prst="rect">
            <a:avLst/>
          </a:prstGeom>
          <a:solidFill>
            <a:srgbClr val="F7CAAC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err="1">
                <a:solidFill>
                  <a:schemeClr val="dk1"/>
                </a:solidFill>
              </a:rPr>
              <a:t>Amirali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Sajadi</a:t>
            </a:r>
            <a:r>
              <a:rPr lang="en-US" sz="1100" dirty="0">
                <a:solidFill>
                  <a:schemeClr val="dk1"/>
                </a:solidFill>
              </a:rPr>
              <a:t>, </a:t>
            </a:r>
            <a:r>
              <a:rPr lang="en-US" sz="1100" dirty="0" err="1">
                <a:solidFill>
                  <a:schemeClr val="dk1"/>
                </a:solidFill>
              </a:rPr>
              <a:t>Kostadin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Damevski</a:t>
            </a:r>
            <a:r>
              <a:rPr lang="en-US" sz="1100" dirty="0">
                <a:solidFill>
                  <a:schemeClr val="dk1"/>
                </a:solidFill>
              </a:rPr>
              <a:t>, and </a:t>
            </a:r>
            <a:r>
              <a:rPr lang="en-US" sz="1100" dirty="0" err="1">
                <a:solidFill>
                  <a:schemeClr val="dk1"/>
                </a:solidFill>
              </a:rPr>
              <a:t>Pretha</a:t>
            </a:r>
            <a:r>
              <a:rPr lang="en-US" sz="1100" dirty="0">
                <a:solidFill>
                  <a:schemeClr val="dk1"/>
                </a:solidFill>
              </a:rPr>
              <a:t> Chatterjee, “Interpersonal Trust in OSS: Exploring Dimensions of Trust in GitHub Pull Requests”, ICSE NIER, 2023</a:t>
            </a:r>
            <a:endParaRPr sz="1900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3588" y="2210775"/>
            <a:ext cx="3395174" cy="16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8387" y="1645975"/>
            <a:ext cx="4093613" cy="4093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695100"/>
          </a:xfrm>
          <a:prstGeom prst="rect">
            <a:avLst/>
          </a:prstGeom>
          <a:solidFill>
            <a:srgbClr val="F7CAAC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</a:pPr>
            <a:r>
              <a:rPr lang="en-US" sz="3200">
                <a:solidFill>
                  <a:srgbClr val="3F3F3F"/>
                </a:solidFill>
              </a:rPr>
              <a:t>Dimensions of Trust in SE - Pull Requests (PR)</a:t>
            </a:r>
            <a:endParaRPr sz="1500">
              <a:solidFill>
                <a:srgbClr val="3F3F3F"/>
              </a:solidFill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734856" y="6190002"/>
            <a:ext cx="11097300" cy="594738"/>
          </a:xfrm>
          <a:prstGeom prst="rect">
            <a:avLst/>
          </a:prstGeom>
          <a:solidFill>
            <a:srgbClr val="F7CAAC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err="1">
                <a:solidFill>
                  <a:schemeClr val="dk1"/>
                </a:solidFill>
              </a:rPr>
              <a:t>Amirali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Sajadi</a:t>
            </a:r>
            <a:r>
              <a:rPr lang="en-US" sz="1100" dirty="0">
                <a:solidFill>
                  <a:schemeClr val="dk1"/>
                </a:solidFill>
              </a:rPr>
              <a:t>, </a:t>
            </a:r>
            <a:r>
              <a:rPr lang="en-US" sz="1100" dirty="0" err="1">
                <a:solidFill>
                  <a:schemeClr val="dk1"/>
                </a:solidFill>
              </a:rPr>
              <a:t>Kostadin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Damevski</a:t>
            </a:r>
            <a:r>
              <a:rPr lang="en-US" sz="1100" dirty="0">
                <a:solidFill>
                  <a:schemeClr val="dk1"/>
                </a:solidFill>
              </a:rPr>
              <a:t>, and Preetha Chatterjee, “Interpersonal Trust in OSS: Exploring Dimensions of Trust in GitHub Pull Requests”, ICSE NIER, 2023</a:t>
            </a:r>
            <a:endParaRPr sz="1900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40" name="Google Shape;140;p18"/>
          <p:cNvGraphicFramePr/>
          <p:nvPr/>
        </p:nvGraphicFramePr>
        <p:xfrm>
          <a:off x="3601025" y="1019638"/>
          <a:ext cx="7336725" cy="368225"/>
        </p:xfrm>
        <a:graphic>
          <a:graphicData uri="http://schemas.openxmlformats.org/drawingml/2006/table">
            <a:tbl>
              <a:tblPr>
                <a:noFill/>
                <a:tableStyleId>{CC8F9676-397A-4FDC-9510-ABE31C1E977C}</a:tableStyleId>
              </a:tblPr>
              <a:tblGrid>
                <a:gridCol w="733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8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3F3F3F"/>
                          </a:solidFill>
                        </a:rPr>
                        <a:t>The frequency and quality of comments</a:t>
                      </a:r>
                      <a:r>
                        <a:rPr lang="en-US" sz="1500">
                          <a:solidFill>
                            <a:srgbClr val="3F3F3F"/>
                          </a:solidFill>
                        </a:rPr>
                        <a:t>/</a:t>
                      </a:r>
                      <a:r>
                        <a:rPr lang="en-US" sz="1500" u="none" strike="noStrike" cap="none">
                          <a:solidFill>
                            <a:srgbClr val="3F3F3F"/>
                          </a:solidFill>
                        </a:rPr>
                        <a:t>reviews of </a:t>
                      </a:r>
                      <a:r>
                        <a:rPr lang="en-US" sz="1500">
                          <a:solidFill>
                            <a:srgbClr val="3F3F3F"/>
                          </a:solidFill>
                        </a:rPr>
                        <a:t>PR</a:t>
                      </a:r>
                      <a:r>
                        <a:rPr lang="en-US" sz="1500" u="none" strike="noStrike" cap="none">
                          <a:solidFill>
                            <a:srgbClr val="3F3F3F"/>
                          </a:solidFill>
                        </a:rPr>
                        <a:t>s.</a:t>
                      </a:r>
                      <a:endParaRPr sz="15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1" name="Google Shape;141;p18"/>
          <p:cNvGraphicFramePr/>
          <p:nvPr/>
        </p:nvGraphicFramePr>
        <p:xfrm>
          <a:off x="3601025" y="1724075"/>
          <a:ext cx="7336725" cy="601775"/>
        </p:xfrm>
        <a:graphic>
          <a:graphicData uri="http://schemas.openxmlformats.org/drawingml/2006/table">
            <a:tbl>
              <a:tblPr>
                <a:noFill/>
                <a:tableStyleId>{CC8F9676-397A-4FDC-9510-ABE31C1E977C}</a:tableStyleId>
              </a:tblPr>
              <a:tblGrid>
                <a:gridCol w="733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1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3F3F3F"/>
                          </a:solidFill>
                        </a:rPr>
                        <a:t>Reviewing </a:t>
                      </a:r>
                      <a:r>
                        <a:rPr lang="en-US" sz="1500">
                          <a:solidFill>
                            <a:srgbClr val="3F3F3F"/>
                          </a:solidFill>
                        </a:rPr>
                        <a:t>PR</a:t>
                      </a:r>
                      <a:r>
                        <a:rPr lang="en-US" sz="1500" u="none" strike="noStrike" cap="none">
                          <a:solidFill>
                            <a:srgbClr val="3F3F3F"/>
                          </a:solidFill>
                        </a:rPr>
                        <a:t>s when requested or addressing a reviewer’s comment.</a:t>
                      </a:r>
                      <a:endParaRPr sz="15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2" name="Google Shape;142;p18"/>
          <p:cNvGraphicFramePr/>
          <p:nvPr/>
        </p:nvGraphicFramePr>
        <p:xfrm>
          <a:off x="3601025" y="2472163"/>
          <a:ext cx="7336725" cy="518550"/>
        </p:xfrm>
        <a:graphic>
          <a:graphicData uri="http://schemas.openxmlformats.org/drawingml/2006/table">
            <a:tbl>
              <a:tblPr>
                <a:noFill/>
                <a:tableStyleId>{CC8F9676-397A-4FDC-9510-ABE31C1E977C}</a:tableStyleId>
              </a:tblPr>
              <a:tblGrid>
                <a:gridCol w="733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8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3F3F3F"/>
                          </a:solidFill>
                        </a:rPr>
                        <a:t>Developers’ past actions in the repository, their overall activity and status on GitHub.</a:t>
                      </a:r>
                      <a:endParaRPr sz="15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3" name="Google Shape;143;p18"/>
          <p:cNvGraphicFramePr/>
          <p:nvPr/>
        </p:nvGraphicFramePr>
        <p:xfrm>
          <a:off x="3600575" y="3416613"/>
          <a:ext cx="7661425" cy="601775"/>
        </p:xfrm>
        <a:graphic>
          <a:graphicData uri="http://schemas.openxmlformats.org/drawingml/2006/table">
            <a:tbl>
              <a:tblPr>
                <a:noFill/>
                <a:tableStyleId>{CC8F9676-397A-4FDC-9510-ABE31C1E977C}</a:tableStyleId>
              </a:tblPr>
              <a:tblGrid>
                <a:gridCol w="7661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1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3F3F3F"/>
                          </a:solidFill>
                        </a:rPr>
                        <a:t>Developers associated with the same organizations are more likely to trust each other.</a:t>
                      </a:r>
                      <a:endParaRPr sz="15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4" name="Google Shape;144;p18"/>
          <p:cNvGraphicFramePr/>
          <p:nvPr/>
        </p:nvGraphicFramePr>
        <p:xfrm>
          <a:off x="3601025" y="4349663"/>
          <a:ext cx="7336725" cy="518550"/>
        </p:xfrm>
        <a:graphic>
          <a:graphicData uri="http://schemas.openxmlformats.org/drawingml/2006/table">
            <a:tbl>
              <a:tblPr>
                <a:noFill/>
                <a:tableStyleId>{CC8F9676-397A-4FDC-9510-ABE31C1E977C}</a:tableStyleId>
              </a:tblPr>
              <a:tblGrid>
                <a:gridCol w="733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18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3F3F3F"/>
                          </a:solidFill>
                        </a:rPr>
                        <a:t>Developers who accept a high number of </a:t>
                      </a:r>
                      <a:r>
                        <a:rPr lang="en-US" sz="1500">
                          <a:solidFill>
                            <a:srgbClr val="3F3F3F"/>
                          </a:solidFill>
                        </a:rPr>
                        <a:t>PRs</a:t>
                      </a:r>
                      <a:r>
                        <a:rPr lang="en-US" sz="1500" u="none" strike="noStrike" cap="none">
                          <a:solidFill>
                            <a:srgbClr val="3F3F3F"/>
                          </a:solidFill>
                        </a:rPr>
                        <a:t> </a:t>
                      </a:r>
                      <a:r>
                        <a:rPr lang="en-US" sz="1500">
                          <a:solidFill>
                            <a:srgbClr val="3F3F3F"/>
                          </a:solidFill>
                        </a:rPr>
                        <a:t>tend to have higher trust in others.</a:t>
                      </a:r>
                      <a:endParaRPr sz="1500">
                        <a:solidFill>
                          <a:srgbClr val="3F3F3F"/>
                        </a:solidFill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5" name="Google Shape;145;p18"/>
          <p:cNvGraphicFramePr/>
          <p:nvPr/>
        </p:nvGraphicFramePr>
        <p:xfrm>
          <a:off x="3601025" y="5309850"/>
          <a:ext cx="7336725" cy="601775"/>
        </p:xfrm>
        <a:graphic>
          <a:graphicData uri="http://schemas.openxmlformats.org/drawingml/2006/table">
            <a:tbl>
              <a:tblPr>
                <a:noFill/>
                <a:tableStyleId>{CC8F9676-397A-4FDC-9510-ABE31C1E977C}</a:tableStyleId>
              </a:tblPr>
              <a:tblGrid>
                <a:gridCol w="7336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1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strike="noStrike" cap="none">
                          <a:solidFill>
                            <a:srgbClr val="3F3F3F"/>
                          </a:solidFill>
                        </a:rPr>
                        <a:t>Well-established members can recommend the work of new contributors.</a:t>
                      </a:r>
                      <a:endParaRPr sz="1500" u="none" strike="noStrike" cap="none"/>
                    </a:p>
                  </a:txBody>
                  <a:tcPr marL="91450" marR="91450" marT="45725" marB="457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6" name="Google Shape;146;p18"/>
          <p:cNvSpPr txBox="1"/>
          <p:nvPr/>
        </p:nvSpPr>
        <p:spPr>
          <a:xfrm>
            <a:off x="2152000" y="926513"/>
            <a:ext cx="1372200" cy="5110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br>
              <a:rPr lang="en-US" sz="16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Commitment</a:t>
            </a:r>
            <a:br>
              <a:rPr lang="en-US" sz="16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Competence</a:t>
            </a:r>
            <a:endParaRPr sz="16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Institutional</a:t>
            </a:r>
            <a:br>
              <a:rPr lang="en-US" sz="16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Personality</a:t>
            </a:r>
            <a:br>
              <a:rPr lang="en-US" sz="16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Transferred</a:t>
            </a:r>
            <a:endParaRPr sz="16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481" y="830051"/>
            <a:ext cx="742519" cy="85484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8"/>
          <p:cNvSpPr txBox="1"/>
          <p:nvPr/>
        </p:nvSpPr>
        <p:spPr>
          <a:xfrm>
            <a:off x="5228314" y="962163"/>
            <a:ext cx="2691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p18"/>
          <p:cNvPicPr preferRelativeResize="0"/>
          <p:nvPr/>
        </p:nvPicPr>
        <p:blipFill rotWithShape="1">
          <a:blip r:embed="rId4">
            <a:alphaModFix/>
          </a:blip>
          <a:srcRect l="8759" t="5351" r="7656" b="8752"/>
          <a:stretch/>
        </p:blipFill>
        <p:spPr>
          <a:xfrm>
            <a:off x="1440623" y="1676364"/>
            <a:ext cx="680228" cy="66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3099" y="3235600"/>
            <a:ext cx="742525" cy="878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15031" y="4228636"/>
            <a:ext cx="578666" cy="801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65623" y="5210064"/>
            <a:ext cx="677478" cy="801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78347" y="2457535"/>
            <a:ext cx="742516" cy="709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prstGeom prst="rect">
            <a:avLst/>
          </a:prstGeom>
          <a:solidFill>
            <a:srgbClr val="F7CAAC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</a:pPr>
            <a:r>
              <a:rPr lang="en-US" sz="3200">
                <a:solidFill>
                  <a:srgbClr val="3F3F3F"/>
                </a:solidFill>
              </a:rPr>
              <a:t>Trust in Pull Requests</a:t>
            </a:r>
            <a:endParaRPr/>
          </a:p>
        </p:txBody>
      </p:sp>
      <p:sp>
        <p:nvSpPr>
          <p:cNvPr id="159" name="Google Shape;159;p19"/>
          <p:cNvSpPr txBox="1"/>
          <p:nvPr/>
        </p:nvSpPr>
        <p:spPr>
          <a:xfrm>
            <a:off x="1" y="1325563"/>
            <a:ext cx="12191999" cy="923330"/>
          </a:xfrm>
          <a:prstGeom prst="rect">
            <a:avLst/>
          </a:prstGeom>
          <a:solidFill>
            <a:srgbClr val="FBE4D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54813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                  Pull request interaction with high levels of trust                        </a:t>
            </a:r>
            <a:r>
              <a:rPr lang="en-US" sz="1800" b="1" i="0" u="none" strike="noStrike" cap="none">
                <a:solidFill>
                  <a:srgbClr val="B00D11"/>
                </a:solidFill>
                <a:latin typeface="Calibri"/>
                <a:ea typeface="Calibri"/>
                <a:cs typeface="Calibri"/>
                <a:sym typeface="Calibri"/>
              </a:rPr>
              <a:t>Pull request interaction with high levels of trust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45993" y="2248900"/>
            <a:ext cx="4106181" cy="295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21598" y="2248893"/>
            <a:ext cx="5193129" cy="2951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3300" y="2248900"/>
            <a:ext cx="5780751" cy="334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7575" y="2266200"/>
            <a:ext cx="5936476" cy="330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6859" y="2248900"/>
            <a:ext cx="5647191" cy="334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621600" y="2266203"/>
            <a:ext cx="5193124" cy="2984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679600" y="2248900"/>
            <a:ext cx="5135775" cy="295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25200" y="2266200"/>
            <a:ext cx="5590502" cy="310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33263" y="2266200"/>
            <a:ext cx="5885087" cy="334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621600" y="2266155"/>
            <a:ext cx="5193124" cy="3342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679600" y="2266200"/>
            <a:ext cx="5448848" cy="339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6862" y="2266200"/>
            <a:ext cx="5696025" cy="350274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9"/>
          <p:cNvSpPr txBox="1"/>
          <p:nvPr/>
        </p:nvSpPr>
        <p:spPr>
          <a:xfrm>
            <a:off x="494765" y="6185942"/>
            <a:ext cx="11097300" cy="594738"/>
          </a:xfrm>
          <a:prstGeom prst="rect">
            <a:avLst/>
          </a:prstGeom>
          <a:solidFill>
            <a:srgbClr val="F7CAAC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err="1">
                <a:solidFill>
                  <a:schemeClr val="dk1"/>
                </a:solidFill>
              </a:rPr>
              <a:t>Amirali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Sajadi</a:t>
            </a:r>
            <a:r>
              <a:rPr lang="en-US" sz="1100" dirty="0">
                <a:solidFill>
                  <a:schemeClr val="dk1"/>
                </a:solidFill>
              </a:rPr>
              <a:t>, </a:t>
            </a:r>
            <a:r>
              <a:rPr lang="en-US" sz="1100" dirty="0" err="1">
                <a:solidFill>
                  <a:schemeClr val="dk1"/>
                </a:solidFill>
              </a:rPr>
              <a:t>Kostadin</a:t>
            </a:r>
            <a:r>
              <a:rPr lang="en-US" sz="1100" dirty="0">
                <a:solidFill>
                  <a:schemeClr val="dk1"/>
                </a:solidFill>
              </a:rPr>
              <a:t> </a:t>
            </a:r>
            <a:r>
              <a:rPr lang="en-US" sz="1100" dirty="0" err="1">
                <a:solidFill>
                  <a:schemeClr val="dk1"/>
                </a:solidFill>
              </a:rPr>
              <a:t>Damevski</a:t>
            </a:r>
            <a:r>
              <a:rPr lang="en-US" sz="1100" dirty="0">
                <a:solidFill>
                  <a:schemeClr val="dk1"/>
                </a:solidFill>
              </a:rPr>
              <a:t>, and Preetha Chatterjee, “Interpersonal Trust in OSS: Exploring Dimensions of Trust in GitHub Pull Requests”, ICSE NIER, 2023</a:t>
            </a:r>
            <a:endParaRPr sz="1900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1325700"/>
          </a:xfrm>
          <a:prstGeom prst="rect">
            <a:avLst/>
          </a:prstGeom>
          <a:solidFill>
            <a:srgbClr val="F7CAAC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alibri"/>
              <a:buNone/>
            </a:pPr>
            <a:r>
              <a:rPr lang="en-US" sz="3200">
                <a:solidFill>
                  <a:srgbClr val="3F3F3F"/>
                </a:solidFill>
              </a:rPr>
              <a:t>Implications</a:t>
            </a:r>
            <a:endParaRPr/>
          </a:p>
        </p:txBody>
      </p:sp>
      <p:sp>
        <p:nvSpPr>
          <p:cNvPr id="178" name="Google Shape;178;p20"/>
          <p:cNvSpPr txBox="1"/>
          <p:nvPr/>
        </p:nvSpPr>
        <p:spPr>
          <a:xfrm>
            <a:off x="629100" y="5459105"/>
            <a:ext cx="11097300" cy="800400"/>
          </a:xfrm>
          <a:prstGeom prst="rect">
            <a:avLst/>
          </a:prstGeom>
          <a:solidFill>
            <a:srgbClr val="F7CAAC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i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Thanks to my co-authors: Amirali Sajadi, Kostadin Damevski!</a:t>
            </a:r>
            <a:endParaRPr sz="1800" i="1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Preprint</a:t>
            </a:r>
            <a:r>
              <a:rPr lang="en-US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>
                <a:solidFill>
                  <a:srgbClr val="595959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https://preethac.github.io/files/ICSE_NIER_2023.pdf</a:t>
            </a:r>
            <a:br>
              <a:rPr lang="en-US"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r>
              <a:rPr lang="en-US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: https://tinyurl.com/2v77k4hv</a:t>
            </a:r>
            <a:endParaRPr b="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0"/>
          <p:cNvSpPr txBox="1">
            <a:spLocks noGrp="1"/>
          </p:cNvSpPr>
          <p:nvPr>
            <p:ph type="body" idx="1"/>
          </p:nvPr>
        </p:nvSpPr>
        <p:spPr>
          <a:xfrm>
            <a:off x="629100" y="1498950"/>
            <a:ext cx="8706000" cy="3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28453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ct val="100000"/>
              <a:buFont typeface="Roboto"/>
              <a:buChar char="●"/>
            </a:pPr>
            <a:r>
              <a:rPr lang="en-US" sz="17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Examine </a:t>
            </a:r>
            <a:r>
              <a:rPr lang="en-US" sz="1700" b="1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what you trust, and how you trust</a:t>
            </a:r>
            <a:r>
              <a:rPr lang="en-US" sz="17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!! This can help you identify risks in your collaboration.</a:t>
            </a:r>
            <a:endParaRPr sz="1700"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endParaRPr sz="1700"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28453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ct val="100000"/>
              <a:buFont typeface="Roboto"/>
              <a:buChar char="●"/>
            </a:pPr>
            <a:r>
              <a:rPr lang="en-US" sz="17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Identifying and </a:t>
            </a:r>
            <a:r>
              <a:rPr lang="en-US" sz="1700" b="1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speaking frankly about our trust levels</a:t>
            </a:r>
            <a:r>
              <a:rPr lang="en-US" sz="17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can help in improving team collaboration and communication</a:t>
            </a:r>
            <a:br>
              <a:rPr lang="en-US" sz="17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</a:br>
            <a:br>
              <a:rPr lang="en-US" sz="17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</a:br>
            <a:endParaRPr sz="1700"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2845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ct val="100000"/>
              <a:buFont typeface="Roboto"/>
              <a:buChar char="●"/>
            </a:pPr>
            <a:r>
              <a:rPr lang="en-US" sz="17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Understanding</a:t>
            </a:r>
            <a:r>
              <a:rPr lang="en-US" sz="1700" b="1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team dynamics in terms of these trust dimensions</a:t>
            </a:r>
            <a:r>
              <a:rPr lang="en-US" sz="17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can aid project managers in timely interventions</a:t>
            </a:r>
            <a:endParaRPr sz="1700"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endParaRPr sz="1700">
              <a:solidFill>
                <a:srgbClr val="37415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28453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74151"/>
              </a:buClr>
              <a:buSzPct val="100000"/>
              <a:buFont typeface="Roboto"/>
              <a:buChar char="●"/>
            </a:pPr>
            <a:r>
              <a:rPr lang="en-US" sz="17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Practitioners can focus on </a:t>
            </a:r>
            <a:r>
              <a:rPr lang="en-US" sz="1700" b="1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transparent</a:t>
            </a:r>
            <a:r>
              <a:rPr lang="en-US" sz="1700">
                <a:solidFill>
                  <a:srgbClr val="37415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communication, and regular feedback along these specific trust dimensions to build and maintain trust.</a:t>
            </a:r>
            <a:endParaRPr sz="2400">
              <a:highlight>
                <a:schemeClr val="lt1"/>
              </a:highlight>
            </a:endParaRPr>
          </a:p>
        </p:txBody>
      </p:sp>
      <p:pic>
        <p:nvPicPr>
          <p:cNvPr id="180" name="Google Shape;18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35175" y="1672275"/>
            <a:ext cx="2457351" cy="245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463</Words>
  <Application>Microsoft Macintosh PowerPoint</Application>
  <PresentationFormat>Widescreen</PresentationFormat>
  <Paragraphs>58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Arial</vt:lpstr>
      <vt:lpstr>Roboto</vt:lpstr>
      <vt:lpstr>Office Theme</vt:lpstr>
      <vt:lpstr>Emotion Awareness: Dimensions of Trust in  Software Engineering</vt:lpstr>
      <vt:lpstr>Trust and Coordination in SE</vt:lpstr>
      <vt:lpstr>What is Trust?</vt:lpstr>
      <vt:lpstr>Dimensions of Trust: Factors that implicitly drive your decisions!</vt:lpstr>
      <vt:lpstr>Preliminary Study</vt:lpstr>
      <vt:lpstr>Dimensions of Trust in SE - Pull Requests (PR)</vt:lpstr>
      <vt:lpstr>Trust in Pull Requests</vt:lpstr>
      <vt:lpstr>Implications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Emotion Awareness: Dimensions of Trust in  Software Engineering</dc:title>
  <cp:lastModifiedBy>Chatterjee,Preetha</cp:lastModifiedBy>
  <cp:revision>10</cp:revision>
  <dcterms:modified xsi:type="dcterms:W3CDTF">2023-04-27T13:20:31Z</dcterms:modified>
</cp:coreProperties>
</file>